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2" r:id="rId8"/>
    <p:sldId id="263" r:id="rId9"/>
    <p:sldId id="264" r:id="rId10"/>
    <p:sldId id="261" r:id="rId11"/>
    <p:sldId id="268" r:id="rId12"/>
    <p:sldId id="270" r:id="rId13"/>
    <p:sldId id="271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1F3E7D-5FDD-4372-A09C-CC6631476FDC}" type="datetimeFigureOut">
              <a:rPr lang="pt-BR" smtClean="0"/>
              <a:pPr/>
              <a:t>09/04/2012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A610F2-6B15-4032-8172-DBAF88FA871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1F3E7D-5FDD-4372-A09C-CC6631476FDC}" type="datetimeFigureOut">
              <a:rPr lang="pt-BR" smtClean="0"/>
              <a:pPr/>
              <a:t>09/04/2012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A610F2-6B15-4032-8172-DBAF88FA87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1F3E7D-5FDD-4372-A09C-CC6631476FDC}" type="datetimeFigureOut">
              <a:rPr lang="pt-BR" smtClean="0"/>
              <a:pPr/>
              <a:t>09/04/2012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A610F2-6B15-4032-8172-DBAF88FA87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1F3E7D-5FDD-4372-A09C-CC6631476FDC}" type="datetimeFigureOut">
              <a:rPr lang="pt-BR" smtClean="0"/>
              <a:pPr/>
              <a:t>09/04/2012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A610F2-6B15-4032-8172-DBAF88FA87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1F3E7D-5FDD-4372-A09C-CC6631476FDC}" type="datetimeFigureOut">
              <a:rPr lang="pt-BR" smtClean="0"/>
              <a:pPr/>
              <a:t>09/04/2012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A610F2-6B15-4032-8172-DBAF88FA871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1F3E7D-5FDD-4372-A09C-CC6631476FDC}" type="datetimeFigureOut">
              <a:rPr lang="pt-BR" smtClean="0"/>
              <a:pPr/>
              <a:t>09/04/2012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A610F2-6B15-4032-8172-DBAF88FA87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1F3E7D-5FDD-4372-A09C-CC6631476FDC}" type="datetimeFigureOut">
              <a:rPr lang="pt-BR" smtClean="0"/>
              <a:pPr/>
              <a:t>09/04/2012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A610F2-6B15-4032-8172-DBAF88FA871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1F3E7D-5FDD-4372-A09C-CC6631476FDC}" type="datetimeFigureOut">
              <a:rPr lang="pt-BR" smtClean="0"/>
              <a:pPr/>
              <a:t>09/04/2012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A610F2-6B15-4032-8172-DBAF88FA87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1F3E7D-5FDD-4372-A09C-CC6631476FDC}" type="datetimeFigureOut">
              <a:rPr lang="pt-BR" smtClean="0"/>
              <a:pPr/>
              <a:t>09/04/2012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A610F2-6B15-4032-8172-DBAF88FA87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1F3E7D-5FDD-4372-A09C-CC6631476FDC}" type="datetimeFigureOut">
              <a:rPr lang="pt-BR" smtClean="0"/>
              <a:pPr/>
              <a:t>09/04/2012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A610F2-6B15-4032-8172-DBAF88FA87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EC1F3E7D-5FDD-4372-A09C-CC6631476FDC}" type="datetimeFigureOut">
              <a:rPr lang="pt-BR" smtClean="0"/>
              <a:pPr/>
              <a:t>09/04/2012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7A610F2-6B15-4032-8172-DBAF88FA87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C1F3E7D-5FDD-4372-A09C-CC6631476FDC}" type="datetimeFigureOut">
              <a:rPr lang="pt-BR" smtClean="0"/>
              <a:pPr/>
              <a:t>09/04/2012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7A610F2-6B15-4032-8172-DBAF88FA87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51520" y="260648"/>
            <a:ext cx="85689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200" dirty="0" smtClean="0">
                <a:latin typeface="Arial" pitchFamily="34" charset="0"/>
                <a:cs typeface="Arial" pitchFamily="34" charset="0"/>
              </a:rPr>
              <a:t>	Tanto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o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espermatozoide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como o óvulo caracterizam-se por apresentar somente a metade do número de cromossomos encontrados normalmente nas células que constituem o corpo humano.</a:t>
            </a:r>
          </a:p>
        </p:txBody>
      </p:sp>
      <p:pic>
        <p:nvPicPr>
          <p:cNvPr id="11266" name="Picture 2" descr="http://www.imperatriznoticias.com.br/images/Tecnologia/adn-de-espermatozoid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068960"/>
            <a:ext cx="3810000" cy="2857500"/>
          </a:xfrm>
          <a:prstGeom prst="rect">
            <a:avLst/>
          </a:prstGeom>
          <a:noFill/>
        </p:spPr>
      </p:pic>
      <p:pic>
        <p:nvPicPr>
          <p:cNvPr id="11268" name="Picture 4" descr="http://4.bp.blogspot.com/-qqqGCFfQUso/TzzOW_meAFI/AAAAAAAACQM/X_S0DtcrbtM/s1600/ovul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0117" y="3068960"/>
            <a:ext cx="3892323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0" name="Picture 8" descr="http://2.bp.blogspot.com/-8LiUO1n6qyM/ThTfVc-uOvI/AAAAAAAABoQ/Ct-54sx1oas/s1600/P%2525C3%2525AAn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332333"/>
            <a:ext cx="4476750" cy="3752851"/>
          </a:xfrm>
          <a:prstGeom prst="rect">
            <a:avLst/>
          </a:prstGeom>
          <a:noFill/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5076056" y="953232"/>
            <a:ext cx="374441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 pênis o órgão erétil e copulador masculino.</a:t>
            </a:r>
            <a:endParaRPr kumimoji="0" lang="pt-B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 é representado por uma formação </a:t>
            </a:r>
            <a:r>
              <a:rPr kumimoji="0" lang="pt-BR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cilindróide</a:t>
            </a: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que se prende à região mais anterior do períneo.</a:t>
            </a:r>
            <a:endParaRPr kumimoji="0" lang="pt-B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347172"/>
            <a:ext cx="856895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Dois cilindros superiores recebem o nome de corpos cavernosos do pênis e o inferior, de corpo esponjoso </a:t>
            </a:r>
            <a:r>
              <a:rPr kumimoji="0" lang="pt-BR" sz="32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do pênis.</a:t>
            </a: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pt-B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 descr="http://www.auladeanatomia.com/genitais/pic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294890"/>
            <a:ext cx="4104456" cy="3366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79512" y="404664"/>
            <a:ext cx="871296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 plano frontal em que os corpos cavernosos terminam anteriormente, o corpo esponjoso apresenta uma dilatação essa denominada glande. O rebordo que contorna a base da glande recebe o nome de coroa da glande.</a:t>
            </a:r>
            <a:endParaRPr kumimoji="0" lang="pt-BR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79512" y="3140968"/>
            <a:ext cx="878497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 ápice da glande encontramos um orifício, que é o </a:t>
            </a:r>
            <a:r>
              <a:rPr kumimoji="0" lang="pt-BR" sz="3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óstio</a:t>
            </a:r>
            <a:r>
              <a:rPr kumimoji="0" lang="pt-BR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externo da uretra.</a:t>
            </a:r>
            <a:endParaRPr kumimoji="0" lang="pt-BR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79512" y="4523636"/>
            <a:ext cx="878497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Envolvendo a parte livre do pênis encontramos uma pele fina e deslizante, conhecida por prepúcio.</a:t>
            </a:r>
            <a:endParaRPr kumimoji="0" lang="pt-BR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http://www.auladeanatomia.com/genitais/peni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8424936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79512" y="188640"/>
            <a:ext cx="87849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Os cromossomos são partículas incumbidas da transmissão dos caracteres hereditários e que entram na constituição dos núcleos celulares. Admitindo-se que as células humanas apresentam 46 cromossomos, tanto os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espermatozoide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como os óvulos apresentam somente 23 cromossomos cada um deles, o que nos leva a deduzir que as células reprodutoras são na realidade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hemi células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, sendo necessário à conjugação de duas delas para que se constitua uma célula básica, denominada ovo.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static.photaki.com/cromossomos_1514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8641" y="188640"/>
            <a:ext cx="4885647" cy="3816424"/>
          </a:xfrm>
          <a:prstGeom prst="rect">
            <a:avLst/>
          </a:prstGeom>
          <a:noFill/>
        </p:spPr>
      </p:pic>
      <p:pic>
        <p:nvPicPr>
          <p:cNvPr id="14340" name="Picture 4" descr="http://lh6.ggpht.com/_GXXvfuryb94/SstZ2fslXvI/AAAAAAAABAI/kGbxDBbWTug/DNA%20II_thumb%5B1%5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6036" y="4437112"/>
            <a:ext cx="3009900" cy="2019301"/>
          </a:xfrm>
          <a:prstGeom prst="rect">
            <a:avLst/>
          </a:prstGeom>
          <a:noFill/>
        </p:spPr>
      </p:pic>
      <p:pic>
        <p:nvPicPr>
          <p:cNvPr id="14342" name="Picture 6" descr="http://3.bp.blogspot.com/_F1ee-HTtSOU/TNCkGpIimYI/AAAAAAAAA7o/ar6jwtq0iP0/s1600/NUCLEO+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1178" y="4437112"/>
            <a:ext cx="2959214" cy="20162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51520" y="614293"/>
            <a:ext cx="86409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 smtClean="0">
                <a:latin typeface="Arial" pitchFamily="34" charset="0"/>
                <a:cs typeface="Arial" pitchFamily="34" charset="0"/>
              </a:rPr>
              <a:t>Os órgãos do sistema genital masculino são os testículos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ducto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deferente, ducto ejaculatório e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uretra,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as glândulas sexuais acessórias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próstata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vesículas seminais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e diversas estruturas de suporte, incluindo o escroto e o pênis. Os testículos (gônadas masculinas) produzem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espermatozoide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e secretam hormônios (testosterona). O sistema de ductos transporta e armazena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esperma,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auxiliando na maturação e o conduz para o exterior. O sêmen contém esperma mais as secreções das glândulas sexuais acessórias.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355976" y="862841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O testículo é um órgão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par,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situado numa bolsa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escroto,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localizada trás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do pênis.</a:t>
            </a:r>
          </a:p>
        </p:txBody>
      </p:sp>
      <p:sp>
        <p:nvSpPr>
          <p:cNvPr id="4" name="Retângulo 3"/>
          <p:cNvSpPr/>
          <p:nvPr/>
        </p:nvSpPr>
        <p:spPr>
          <a:xfrm>
            <a:off x="251520" y="3262332"/>
            <a:ext cx="85689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     Nos testículos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encontramos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grande quantidade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de finos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ductos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, de calibre quase capilar,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denominados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túbulos seminíferos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contorcidos. São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nesses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túbulos contorcidos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que se formam os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espermatozoides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5" name="Picture 12" descr="http://www.auladeanatomia.com/genitais/testicul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48680"/>
            <a:ext cx="3536082" cy="2592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4788024" y="730680"/>
            <a:ext cx="410445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 epidídimo, estende-se longitudinalmente na borda posterior do testículo.</a:t>
            </a:r>
            <a:endParaRPr kumimoji="0" lang="pt-BR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4716016" y="2627034"/>
            <a:ext cx="410445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pt-BR" sz="2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ucto do epidídimo tão sinuoso que ocupa um espaço de aproximadamente dois centímetros de comprimento, quando na realidade ele tem seis metros de extensão.</a:t>
            </a:r>
            <a:endParaRPr kumimoji="0" lang="pt-BR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http://3.bp.blogspot.com/_Xqgz_OrLti0/SjzS8KWorMI/AAAAAAAAAPU/IHGrANEpMEo/s400/test%C3%ADculo+e+epid%C3%ADdimo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944" y="1999685"/>
            <a:ext cx="4462906" cy="31575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i.esmas.com/image/0/000/004/499/testiculosNTnv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4174" y="1799191"/>
            <a:ext cx="3812282" cy="2781937"/>
          </a:xfrm>
          <a:prstGeom prst="rect">
            <a:avLst/>
          </a:prstGeom>
          <a:noFill/>
        </p:spPr>
      </p:pic>
      <p:sp>
        <p:nvSpPr>
          <p:cNvPr id="3" name="Retângulo 2"/>
          <p:cNvSpPr/>
          <p:nvPr/>
        </p:nvSpPr>
        <p:spPr>
          <a:xfrm>
            <a:off x="323528" y="548680"/>
            <a:ext cx="439248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2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ducto deferente é um longo e fino tubo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par. </a:t>
            </a:r>
          </a:p>
          <a:p>
            <a:pPr algn="just"/>
            <a:r>
              <a:rPr lang="pt-BR" sz="32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funículo espermático esquerdo é mais longo, o que significa que o testículo esquerdo permanece em nível mais baixo que o direito.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23528" y="260648"/>
            <a:ext cx="85689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200" dirty="0" smtClean="0">
                <a:latin typeface="Arial" pitchFamily="34" charset="0"/>
                <a:cs typeface="Arial" pitchFamily="34" charset="0"/>
              </a:rPr>
              <a:t>As vesículas seminais são duas bolsas membranosas lobuladas, colocadas entre o fundo da bexiga e o reto, obliquamente acima da próstata, que elaboram um líquido para ser adicionado na secreção dos testículos. 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51520" y="2948751"/>
            <a:ext cx="86409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200" dirty="0" smtClean="0">
                <a:latin typeface="Arial" pitchFamily="34" charset="0"/>
                <a:cs typeface="Arial" pitchFamily="34" charset="0"/>
              </a:rPr>
              <a:t>Secretam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um líquido que contém frutose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e proteínas, vitamina C.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A natureza alcalina do líquido ajuda a neutralizar o ambiente ácido da uretra masculina e trato genital feminino, que, de outra maneira, tornaria inativos e mataria os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espermatozoides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. 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h1.vibeflog.com/2008/03/24/17/235339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443967"/>
            <a:ext cx="3312368" cy="3217281"/>
          </a:xfrm>
          <a:prstGeom prst="rect">
            <a:avLst/>
          </a:prstGeom>
          <a:noFill/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23528" y="479574"/>
            <a:ext cx="849694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próstata é mais uma glândula, cuja secreção é acrescentada ao líquido seminal.</a:t>
            </a:r>
            <a:endParaRPr kumimoji="0" lang="pt-BR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923928" y="1916832"/>
            <a:ext cx="4464496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Sua base está encostada no colo da bexiga e a primeira porção da uretra perfura-a longitudinalmente pelo seu centro, da base ao ápice.</a:t>
            </a:r>
            <a:endParaRPr kumimoji="0" lang="pt-BR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149</TotalTime>
  <Words>501</Words>
  <Application>Microsoft Office PowerPoint</Application>
  <PresentationFormat>Apresentação na tela (4:3)</PresentationFormat>
  <Paragraphs>19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Metrô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Jorge</dc:creator>
  <cp:lastModifiedBy>Jorge</cp:lastModifiedBy>
  <cp:revision>16</cp:revision>
  <dcterms:created xsi:type="dcterms:W3CDTF">2012-04-09T20:20:54Z</dcterms:created>
  <dcterms:modified xsi:type="dcterms:W3CDTF">2012-04-09T23:04:30Z</dcterms:modified>
</cp:coreProperties>
</file>